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9" r:id="rId4"/>
    <p:sldId id="258" r:id="rId5"/>
    <p:sldId id="312" r:id="rId6"/>
    <p:sldId id="260" r:id="rId7"/>
    <p:sldId id="261" r:id="rId8"/>
    <p:sldId id="464" r:id="rId9"/>
    <p:sldId id="262" r:id="rId10"/>
    <p:sldId id="264" r:id="rId11"/>
    <p:sldId id="406" r:id="rId12"/>
    <p:sldId id="266" r:id="rId13"/>
    <p:sldId id="267" r:id="rId14"/>
    <p:sldId id="384" r:id="rId15"/>
    <p:sldId id="383" r:id="rId16"/>
    <p:sldId id="276" r:id="rId17"/>
    <p:sldId id="271" r:id="rId18"/>
    <p:sldId id="290" r:id="rId19"/>
    <p:sldId id="272" r:id="rId20"/>
    <p:sldId id="279" r:id="rId21"/>
    <p:sldId id="296" r:id="rId22"/>
    <p:sldId id="293" r:id="rId23"/>
    <p:sldId id="295" r:id="rId24"/>
    <p:sldId id="306" r:id="rId25"/>
    <p:sldId id="304" r:id="rId26"/>
    <p:sldId id="502" r:id="rId27"/>
    <p:sldId id="311" r:id="rId28"/>
    <p:sldId id="503" r:id="rId29"/>
    <p:sldId id="310" r:id="rId30"/>
    <p:sldId id="505" r:id="rId31"/>
    <p:sldId id="506" r:id="rId32"/>
    <p:sldId id="507" r:id="rId33"/>
    <p:sldId id="504" r:id="rId34"/>
    <p:sldId id="313" r:id="rId35"/>
    <p:sldId id="315" r:id="rId36"/>
    <p:sldId id="273" r:id="rId37"/>
    <p:sldId id="280" r:id="rId38"/>
    <p:sldId id="305" r:id="rId39"/>
    <p:sldId id="508" r:id="rId40"/>
    <p:sldId id="307" r:id="rId41"/>
    <p:sldId id="309" r:id="rId42"/>
    <p:sldId id="509" r:id="rId43"/>
    <p:sldId id="302" r:id="rId44"/>
    <p:sldId id="510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778" autoAdjust="0"/>
  </p:normalViewPr>
  <p:slideViewPr>
    <p:cSldViewPr snapToGrid="0">
      <p:cViewPr varScale="1">
        <p:scale>
          <a:sx n="93" d="100"/>
          <a:sy n="93" d="100"/>
        </p:scale>
        <p:origin x="24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CADC9-4542-469B-AA04-604E7205A90F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36107-99C4-42A3-9114-4508DBF7DB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95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将原图划分为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SxS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的网格。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如果一个目标的中心落入某个格子，这个格子就负责检测该目标。</a:t>
            </a: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每个网格要预测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boxes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个类别概率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classi|object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这里解释一下，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是网络分类总数，由训练时决定。在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中，每个格子只有一个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类别，即相当于忽略了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，每个格子只判断一次类别，这样做非常简单粗暴。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还要附带预测一个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如果有目标落中心在格子里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(Object)=1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；否则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(Object)=0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第二项是预测的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和实际的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 truth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由于输入图像被分为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SxS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网格，每个网格包括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个预测量：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(x, y, w, h, confidence)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和一个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类，所以网络输出是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SxSx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(5xB+C)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在检测目标的时候，每个网格预测的类别条件概率和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信息相乘，就得到每个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class-specific confidence score: 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最后设置一个阈值与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class-specific confidence score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对比，过滤掉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低于阈值的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高于阈值的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进行非极大值抑制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(NMS, non-maximum suppression)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后得到最终的检测框体。</a:t>
            </a:r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10FD-AF4F-496C-97DA-77050EDEA4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68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以此圖為例，圖片大小為</a:t>
            </a:r>
            <a:r>
              <a:rPr lang="en-US" altLang="zh-TW" dirty="0"/>
              <a:t>448x448</a:t>
            </a:r>
            <a:r>
              <a:rPr lang="zh-TW" altLang="en-US" dirty="0"/>
              <a:t>，切成</a:t>
            </a:r>
            <a:r>
              <a:rPr lang="en-US" altLang="zh-TW" dirty="0"/>
              <a:t>3x3</a:t>
            </a:r>
            <a:r>
              <a:rPr lang="zh-TW" altLang="en-US" dirty="0"/>
              <a:t>，所以每個網格大小為</a:t>
            </a:r>
            <a:r>
              <a:rPr lang="en-US" altLang="zh-TW" dirty="0"/>
              <a:t>149x149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中間這個網格所預測出的</a:t>
            </a:r>
            <a:r>
              <a:rPr lang="en-US" altLang="zh-TW" dirty="0"/>
              <a:t>bounding</a:t>
            </a:r>
            <a:r>
              <a:rPr lang="zh-TW" altLang="en-US" dirty="0"/>
              <a:t> </a:t>
            </a:r>
            <a:r>
              <a:rPr lang="en-US" altLang="zh-TW" dirty="0"/>
              <a:t>box</a:t>
            </a:r>
            <a:r>
              <a:rPr lang="zh-TW" altLang="en-US" dirty="0"/>
              <a:t>中心點在</a:t>
            </a:r>
            <a:r>
              <a:rPr lang="en-US" altLang="zh-TW" dirty="0"/>
              <a:t>(220,190)</a:t>
            </a:r>
            <a:r>
              <a:rPr lang="zh-TW" altLang="en-US" dirty="0"/>
              <a:t>這是對整張圖片而言，我們要做出對中間這個網格而言的座標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36107-99C4-42A3-9114-4508DBF7DB9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02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36107-99C4-42A3-9114-4508DBF7DB9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778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0" i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confidence</a:t>
            </a:r>
            <a:r>
              <a:rPr lang="zh-TW" altLang="en-US" sz="1200" b="0" i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則是用來表示這個物件是否為一個物件的信心程度</a:t>
            </a:r>
            <a:r>
              <a:rPr lang="en-US" altLang="zh-TW" sz="1200" b="0" i="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(confidence score)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Confidence score </a:t>
            </a:r>
            <a:r>
              <a:rPr lang="zh-TW" altLang="en-US" dirty="0"/>
              <a:t>為</a:t>
            </a:r>
            <a:r>
              <a:rPr lang="en-US" altLang="zh-TW" dirty="0"/>
              <a:t>bounding box</a:t>
            </a:r>
            <a:r>
              <a:rPr lang="zh-TW" altLang="en-US" dirty="0"/>
              <a:t>是否有物體及其範圍準確度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Pr</a:t>
            </a:r>
            <a:r>
              <a:rPr lang="en-US" altLang="zh-TW" dirty="0"/>
              <a:t>(object)</a:t>
            </a:r>
            <a:r>
              <a:rPr lang="zh-TW" altLang="en-US" dirty="0"/>
              <a:t>是</a:t>
            </a:r>
            <a:r>
              <a:rPr lang="en-US" altLang="zh-TW" dirty="0"/>
              <a:t>bb</a:t>
            </a:r>
            <a:r>
              <a:rPr lang="zh-TW" altLang="en-US" dirty="0"/>
              <a:t>有物體的機率，</a:t>
            </a:r>
            <a:r>
              <a:rPr lang="en-US" altLang="zh-TW" dirty="0" err="1"/>
              <a:t>iou</a:t>
            </a:r>
            <a:r>
              <a:rPr lang="zh-TW" altLang="en-US" dirty="0"/>
              <a:t>等等會說明是什麼，主要是衡量範圍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</a:t>
            </a:r>
            <a:r>
              <a:rPr lang="en-US" altLang="zh-TW" dirty="0"/>
              <a:t>test</a:t>
            </a:r>
            <a:r>
              <a:rPr lang="zh-TW" altLang="en-US" dirty="0"/>
              <a:t>階段會出現的</a:t>
            </a:r>
            <a:r>
              <a:rPr lang="en-US" altLang="zh-TW" dirty="0"/>
              <a:t>confidence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  <a:r>
              <a:rPr lang="zh-TW" altLang="en-US" dirty="0"/>
              <a:t>是將</a:t>
            </a:r>
            <a:r>
              <a:rPr lang="en-US" altLang="zh-TW" dirty="0"/>
              <a:t>grid cell</a:t>
            </a:r>
            <a:r>
              <a:rPr lang="zh-TW" altLang="en-US" dirty="0"/>
              <a:t>的機率值乘上</a:t>
            </a:r>
            <a:r>
              <a:rPr lang="en-US" altLang="zh-TW" dirty="0"/>
              <a:t>bb</a:t>
            </a:r>
            <a:r>
              <a:rPr lang="zh-TW" altLang="en-US" dirty="0"/>
              <a:t>的</a:t>
            </a:r>
            <a:r>
              <a:rPr lang="en-US" altLang="zh-TW" dirty="0"/>
              <a:t>confidence</a:t>
            </a:r>
            <a:r>
              <a:rPr lang="en-US" altLang="zh-TW" baseline="0" dirty="0"/>
              <a:t> score</a:t>
            </a:r>
            <a:r>
              <a:rPr lang="zh-TW" altLang="en-US" baseline="0" dirty="0"/>
              <a:t>，因為</a:t>
            </a:r>
            <a:r>
              <a:rPr lang="en-US" altLang="zh-TW" baseline="0" dirty="0" err="1"/>
              <a:t>pr</a:t>
            </a:r>
            <a:r>
              <a:rPr lang="en-US" altLang="zh-TW" baseline="0" dirty="0"/>
              <a:t>(</a:t>
            </a:r>
            <a:r>
              <a:rPr lang="en-US" altLang="zh-TW" baseline="0" dirty="0" err="1"/>
              <a:t>class|ob</a:t>
            </a:r>
            <a:r>
              <a:rPr lang="en-US" altLang="zh-TW" baseline="0" dirty="0"/>
              <a:t>)</a:t>
            </a:r>
            <a:r>
              <a:rPr lang="zh-TW" altLang="en-US" baseline="0" dirty="0"/>
              <a:t>是條件機率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36107-99C4-42A3-9114-4508DBF7DB9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04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以目标检测为例：目标检测的过程中在同一目标的位置上会产生大量的候选框，这些候选框相互之间可能会有重叠，此时我们需要利用非极大值抑制找到最佳的目标边界框，消除冗余的边界框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10FD-AF4F-496C-97DA-77050EDEA4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83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410FD-AF4F-496C-97DA-77050EDEA4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39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 altLang="en-US" sz="1200" dirty="0"/>
              <a:t>優 </a:t>
            </a:r>
            <a:r>
              <a:rPr lang="en-US" altLang="zh-TW" sz="1200" dirty="0"/>
              <a:t>:</a:t>
            </a:r>
            <a:endParaRPr lang="zh-TW" alt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sz="1200" dirty="0"/>
              <a:t>1.</a:t>
            </a:r>
            <a:endParaRPr lang="zh-TW" alt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dirty="0"/>
              <a:t>2</a:t>
            </a:r>
            <a:r>
              <a:rPr lang="en-US" altLang="zh-TW" sz="1200" dirty="0"/>
              <a:t>.</a:t>
            </a:r>
            <a:r>
              <a:rPr lang="zh-TW" altLang="en-US" sz="1200" dirty="0"/>
              <a:t>可推廣到其他方面的圖片，例如美術作品。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altLang="zh-TW" dirty="0"/>
              <a:t>3</a:t>
            </a:r>
            <a:r>
              <a:rPr lang="en-US" altLang="zh-TW" sz="1200" dirty="0"/>
              <a:t>. </a:t>
            </a:r>
            <a:r>
              <a:rPr lang="zh-TW" altLang="en-US" sz="1200" dirty="0"/>
              <a:t>因為是看整張圖，所以對於背景的誤判率較低，也就是把背景當作物體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缺</a:t>
            </a:r>
            <a:r>
              <a:rPr lang="en-US" altLang="zh-TW" dirty="0"/>
              <a:t>: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1.</a:t>
            </a:r>
            <a:r>
              <a:rPr lang="zh-TW" altLang="en-US" dirty="0"/>
              <a:t>因為一個</a:t>
            </a:r>
            <a:r>
              <a:rPr lang="en-US" altLang="zh-TW" dirty="0"/>
              <a:t>grid cell</a:t>
            </a:r>
            <a:r>
              <a:rPr lang="zh-TW" altLang="en-US" dirty="0"/>
              <a:t>只能偵測一個物體，所以對太接近或是小群體的偵測效果不好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2.</a:t>
            </a:r>
            <a:r>
              <a:rPr lang="zh-TW" altLang="en-US" dirty="0"/>
              <a:t>因為</a:t>
            </a:r>
            <a:r>
              <a:rPr lang="en-US" altLang="zh-TW" dirty="0"/>
              <a:t>bounding box</a:t>
            </a:r>
            <a:r>
              <a:rPr lang="zh-TW" altLang="en-US" dirty="0"/>
              <a:t>是經由學習，所以對於新物體或是比例太奇怪的物體效果也是不好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</a:t>
            </a:r>
            <a:r>
              <a:rPr lang="zh-TW" altLang="en-US" dirty="0"/>
              <a:t>位置的定位錯誤較嚴重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4.recall : </a:t>
            </a:r>
            <a:r>
              <a:rPr lang="zh-TW" altLang="en-US" dirty="0"/>
              <a:t>正確被檢所占所有應該被檢所的比率，例如有個物體應該要被檢測到但</a:t>
            </a:r>
            <a:r>
              <a:rPr lang="en-US" altLang="zh-TW" dirty="0"/>
              <a:t>model</a:t>
            </a:r>
            <a:r>
              <a:rPr lang="zh-TW" altLang="en-US" dirty="0"/>
              <a:t>卻沒有檢測到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36107-99C4-42A3-9114-4508DBF7DB9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88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719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70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21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0857"/>
            <a:ext cx="7886700" cy="81983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5956"/>
            <a:ext cx="7886700" cy="4351338"/>
          </a:xfrm>
        </p:spPr>
        <p:txBody>
          <a:bodyPr/>
          <a:lstStyle>
            <a:lvl1pPr>
              <a:defRPr sz="2400"/>
            </a:lvl1pPr>
            <a:lvl2pPr marL="685800" indent="-228600">
              <a:buFont typeface="Calibri" panose="020F0502020204030204" pitchFamily="34" charset="0"/>
              <a:buChar char="▪"/>
              <a:defRPr sz="2000"/>
            </a:lvl2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06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844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75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89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21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65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8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39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93ADD-93C3-451E-B943-07B53D6C2DF1}" type="datetimeFigureOut">
              <a:rPr lang="zh-TW" altLang="en-US" smtClean="0"/>
              <a:t>2024/11/5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FC188-7B2E-406F-AA5F-4B4C9AE364F6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Google Shape;15;p25" descr="背景圖c3"/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685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;p25"/>
          <p:cNvPicPr preferRelativeResize="0"/>
          <p:nvPr userDrawn="1"/>
        </p:nvPicPr>
        <p:blipFill rotWithShape="1">
          <a:blip r:embed="rId14">
            <a:alphaModFix/>
          </a:blip>
          <a:srcRect l="3963" r="4502"/>
          <a:stretch/>
        </p:blipFill>
        <p:spPr>
          <a:xfrm>
            <a:off x="15" y="6200552"/>
            <a:ext cx="9147349" cy="6574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;p25"/>
          <p:cNvSpPr txBox="1"/>
          <p:nvPr userDrawn="1"/>
        </p:nvSpPr>
        <p:spPr>
          <a:xfrm>
            <a:off x="8267328" y="6333776"/>
            <a:ext cx="6480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2000" b="1" i="0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51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sssrabit/DLAPP_Lab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wow.com/home/how-lighting-changes-room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xailient.com/blog/the-8-impressive-benefits-of-edge-face-recognition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roboflow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ltralytics.com/modes/predict/" TargetMode="External"/><Relationship Id="rId2" Type="http://schemas.openxmlformats.org/officeDocument/2006/relationships/hyperlink" Target="https://docs.ultralytics.com/modes/trai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jasonzzz402.cs13@nycu.edu.tw" TargetMode="External"/><Relationship Id="rId2" Type="http://schemas.openxmlformats.org/officeDocument/2006/relationships/hyperlink" Target="mailto:frank96270.cs12@nycu.edu.t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深度學習智慧應用</a:t>
            </a:r>
            <a:br>
              <a:rPr lang="en-US" altLang="zh-TW" sz="4000" dirty="0"/>
            </a:br>
            <a:r>
              <a:rPr lang="en-US" altLang="zh-TW" sz="3600" dirty="0">
                <a:latin typeface="Calibri" panose="020F0502020204030204" pitchFamily="34" charset="0"/>
                <a:cs typeface="Calibri" panose="020F0502020204030204" pitchFamily="34" charset="0"/>
              </a:rPr>
              <a:t>Lab 2: YOLO</a:t>
            </a:r>
            <a:endParaRPr lang="zh-TW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Network Optimization Lab (NOL) 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Department of Computer Science 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National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Chiao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Tung University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72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 Box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ea typeface="Microsoft JhengHei"/>
                    <a:cs typeface="Calibri" panose="020F0502020204030204" pitchFamily="34" charset="0"/>
                    <a:sym typeface="Microsoft JhengHei"/>
                  </a:rPr>
                  <a:t>Each bounding box predicts </a:t>
                </a:r>
              </a:p>
              <a:p>
                <a:pPr lvl="1"/>
                <a:r>
                  <a:rPr lang="en-US" altLang="zh-TW" dirty="0">
                    <a:ea typeface="Microsoft JhengHei"/>
                    <a:cs typeface="Calibri" panose="020F0502020204030204" pitchFamily="34" charset="0"/>
                    <a:sym typeface="Microsoft JhengHei"/>
                  </a:rPr>
                  <a:t>one box confidence score </a:t>
                </a:r>
              </a:p>
              <a:p>
                <a:pPr lvl="1"/>
                <a:r>
                  <a:rPr lang="en-US" altLang="zh-TW" dirty="0">
                    <a:ea typeface="Microsoft JhengHei"/>
                    <a:cs typeface="Calibri" panose="020F0502020204030204" pitchFamily="34" charset="0"/>
                    <a:sym typeface="Microsoft JhengHei"/>
                  </a:rPr>
                  <a:t>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</m:ctrlPr>
                      </m:dPr>
                      <m:e>
                        <m:r>
                          <a:rPr lang="en-US" altLang="zh-TW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𝑥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,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𝑦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,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𝑤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,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h</m:t>
                        </m:r>
                      </m:e>
                    </m:d>
                    <m:r>
                      <a:rPr lang="en-US" altLang="zh-TW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 </m:t>
                    </m:r>
                  </m:oMath>
                </a14:m>
                <a:r>
                  <a:rPr lang="en-US" altLang="zh-TW" dirty="0">
                    <a:ea typeface="Microsoft JhengHei"/>
                    <a:cs typeface="Calibri" panose="020F0502020204030204" pitchFamily="34" charset="0"/>
                    <a:sym typeface="Microsoft JhengHei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</m:ctrlPr>
                      </m:dPr>
                      <m:e>
                        <m:r>
                          <a:rPr lang="zh-TW" altLang="en-US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𝑥</m:t>
                        </m:r>
                        <m:r>
                          <a:rPr lang="en-US" altLang="zh-TW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,</m:t>
                        </m:r>
                        <m:r>
                          <a:rPr lang="zh-TW" altLang="en-US" i="1" dirty="0" err="1">
                            <a:latin typeface="Cambria Math" panose="02040503050406030204" pitchFamily="18" charset="0"/>
                            <a:ea typeface="Microsoft JhengHei"/>
                            <a:cs typeface="Calibri" panose="020F0502020204030204" pitchFamily="34" charset="0"/>
                            <a:sym typeface="Microsoft JhengHei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>
                    <a:ea typeface="Microsoft JhengHei"/>
                    <a:cs typeface="Calibri" panose="020F0502020204030204" pitchFamily="34" charset="0"/>
                    <a:sym typeface="Microsoft JhengHei"/>
                  </a:rPr>
                  <a:t> is the center of the bounding box and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(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𝑤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,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h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)</m:t>
                    </m:r>
                  </m:oMath>
                </a14:m>
                <a:r>
                  <a:rPr lang="en-US" altLang="zh-TW" dirty="0">
                    <a:ea typeface="Microsoft JhengHei"/>
                    <a:cs typeface="Calibri" panose="020F0502020204030204" pitchFamily="34" charset="0"/>
                    <a:sym typeface="Microsoft JhengHei"/>
                  </a:rPr>
                  <a:t> is width and </a:t>
                </a:r>
                <a:r>
                  <a:rPr lang="en-US" altLang="zh-TW" dirty="0" err="1">
                    <a:ea typeface="Microsoft JhengHei"/>
                    <a:cs typeface="Calibri" panose="020F0502020204030204" pitchFamily="34" charset="0"/>
                    <a:sym typeface="Microsoft JhengHei"/>
                  </a:rPr>
                  <a:t>hight</a:t>
                </a:r>
                <a:r>
                  <a:rPr lang="en-US" altLang="zh-TW" dirty="0">
                    <a:ea typeface="Microsoft JhengHei"/>
                    <a:cs typeface="Calibri" panose="020F0502020204030204" pitchFamily="34" charset="0"/>
                    <a:sym typeface="Microsoft JhengHei"/>
                  </a:rPr>
                  <a:t> of bounding box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𝑥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,</m:t>
                    </m:r>
                    <m:r>
                      <a:rPr lang="zh-TW" altLang="en-US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𝑦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,</m:t>
                    </m:r>
                    <m:r>
                      <a:rPr lang="zh-TW" altLang="en-US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𝑤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,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Microsoft JhengHei"/>
                        <a:cs typeface="Calibri" panose="020F0502020204030204" pitchFamily="34" charset="0"/>
                        <a:sym typeface="Microsoft JhengHei"/>
                      </a:rPr>
                      <m:t>h</m:t>
                    </m:r>
                  </m:oMath>
                </a14:m>
                <a:r>
                  <a:rPr lang="en-US" altLang="zh-TW" dirty="0">
                    <a:latin typeface="Calibri" panose="020F0502020204030204" pitchFamily="34" charset="0"/>
                    <a:ea typeface="Microsoft JhengHei"/>
                    <a:cs typeface="Calibri" panose="020F0502020204030204" pitchFamily="34" charset="0"/>
                    <a:sym typeface="Microsoft JhengHei"/>
                  </a:rPr>
                  <a:t> are between 0 and 1</a:t>
                </a:r>
                <a:endParaRPr lang="en-US" altLang="zh-TW" dirty="0">
                  <a:cs typeface="Calibri" panose="020F0502020204030204" pitchFamily="34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185;p6"/>
          <p:cNvPicPr preferRelativeResize="0"/>
          <p:nvPr/>
        </p:nvPicPr>
        <p:blipFill rotWithShape="1">
          <a:blip r:embed="rId4">
            <a:alphaModFix/>
          </a:blip>
          <a:srcRect l="3832" r="23506"/>
          <a:stretch/>
        </p:blipFill>
        <p:spPr>
          <a:xfrm>
            <a:off x="4783015" y="3135086"/>
            <a:ext cx="4059535" cy="30285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8651631" y="4330840"/>
            <a:ext cx="311499" cy="93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61068" y="4192340"/>
                <a:ext cx="300883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220−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149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/</m:t>
                    </m:r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149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=0.48</m:t>
                    </m:r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190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−149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/</m:t>
                    </m:r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149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=0.28</m:t>
                    </m:r>
                  </m:oMath>
                </a14:m>
                <a:endParaRPr lang="zh-TW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=224/448=0.5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143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/448=0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.32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068" y="4192340"/>
                <a:ext cx="3008837" cy="1107996"/>
              </a:xfrm>
              <a:prstGeom prst="rect">
                <a:avLst/>
              </a:prstGeom>
              <a:blipFill>
                <a:blip r:embed="rId5"/>
                <a:stretch>
                  <a:fillRect l="-2840" t="-1105" r="-2028" b="-82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50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Anchor Boxes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916832"/>
            <a:ext cx="4048125" cy="3695700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4805" y="2564904"/>
            <a:ext cx="42005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7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Confidence Score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cs typeface="Calibri" panose="020F0502020204030204" pitchFamily="34" charset="0"/>
                  </a:rPr>
                  <a:t>The confidence score reflects how likely the box contains an object and how accurate is the boundary box.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𝑡𝑟𝑢𝑡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dirty="0"/>
                  <a:t> : </a:t>
                </a:r>
                <a:r>
                  <a:rPr lang="en-US" altLang="zh-TW" dirty="0">
                    <a:cs typeface="Calibri" panose="020F0502020204030204" pitchFamily="34" charset="0"/>
                  </a:rPr>
                  <a:t>the probability the box contains an object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𝑡𝑟𝑢𝑡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lang="en-US" altLang="zh-TW" dirty="0">
                    <a:cs typeface="Calibri" panose="020F0502020204030204" pitchFamily="34" charset="0"/>
                  </a:rPr>
                  <a:t> : the intersection over union between ground truth and prediction</a:t>
                </a:r>
              </a:p>
              <a:p>
                <a:r>
                  <a:rPr lang="en-US" altLang="zh-TW" dirty="0"/>
                  <a:t>At test time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𝐶𝑙𝑎𝑠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𝑡𝑟𝑢𝑡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𝐶𝑙𝑎𝑠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𝑂𝑏𝑗𝑒𝑐𝑡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𝑡𝑟𝑢𝑡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br>
                  <a:rPr lang="en-US" altLang="zh-TW" dirty="0"/>
                </a:b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𝐶𝑙𝑎𝑠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𝑡𝑟𝑢𝑡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08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IoU</a:t>
            </a:r>
            <a:r>
              <a:rPr lang="en-US" altLang="zh-TW" dirty="0"/>
              <a:t> (Intersection over Union)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altLang="zh-TW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Input : the bounding box of the ground truth and predict</a:t>
            </a:r>
            <a:endParaRPr lang="en-US" altLang="zh-TW" dirty="0"/>
          </a:p>
          <a:p>
            <a:pPr marL="342900" lvl="0" indent="-342900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altLang="zh-TW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Output : the number between 0 and 1</a:t>
            </a:r>
          </a:p>
        </p:txBody>
      </p:sp>
      <p:pic>
        <p:nvPicPr>
          <p:cNvPr id="4" name="Google Shape;20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8064" y="3221179"/>
            <a:ext cx="3684149" cy="284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1;p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043" y="2864952"/>
            <a:ext cx="4297740" cy="3240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05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 suppression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1844824"/>
            <a:ext cx="6642100" cy="3873500"/>
          </a:xfrm>
        </p:spPr>
      </p:pic>
    </p:spTree>
    <p:extLst>
      <p:ext uri="{BB962C8B-B14F-4D97-AF65-F5344CB8AC3E}">
        <p14:creationId xmlns:p14="http://schemas.microsoft.com/office/powerpoint/2010/main" val="215039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Prediction Layer (Output)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83D536-2501-4D5F-8C8D-9CAD41244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Each cell predicts</a:t>
            </a:r>
          </a:p>
          <a:p>
            <a:pPr lvl="1"/>
            <a:r>
              <a:rPr lang="en-US" altLang="zh-TW" dirty="0"/>
              <a:t>For each bounding box</a:t>
            </a:r>
          </a:p>
          <a:p>
            <a:pPr lvl="2"/>
            <a:r>
              <a:rPr lang="en-US" altLang="zh-TW" dirty="0"/>
              <a:t>4 coordinates (x, y, w, h)</a:t>
            </a:r>
          </a:p>
          <a:p>
            <a:pPr lvl="2"/>
            <a:r>
              <a:rPr lang="en-US" altLang="zh-TW" dirty="0"/>
              <a:t>1 confidence value</a:t>
            </a:r>
          </a:p>
          <a:p>
            <a:pPr lvl="1"/>
            <a:r>
              <a:rPr lang="en-US" altLang="zh-TW" dirty="0"/>
              <a:t>Some number of class </a:t>
            </a:r>
            <a:br>
              <a:rPr lang="en-US" altLang="zh-TW" dirty="0"/>
            </a:br>
            <a:r>
              <a:rPr lang="en-US" altLang="zh-TW" dirty="0"/>
              <a:t>probabilities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For Pascal VOC</a:t>
            </a:r>
          </a:p>
          <a:p>
            <a:pPr lvl="1"/>
            <a:r>
              <a:rPr lang="en-US" altLang="zh-TW" dirty="0"/>
              <a:t>7x7 grid</a:t>
            </a:r>
          </a:p>
          <a:p>
            <a:pPr lvl="1"/>
            <a:r>
              <a:rPr lang="en-US" altLang="zh-TW" dirty="0"/>
              <a:t>2 bounding boxes per cell</a:t>
            </a:r>
          </a:p>
          <a:p>
            <a:pPr lvl="1"/>
            <a:r>
              <a:rPr lang="en-US" altLang="zh-TW" dirty="0"/>
              <a:t>20 classes</a:t>
            </a:r>
          </a:p>
          <a:p>
            <a:pPr lvl="1"/>
            <a:r>
              <a:rPr lang="en-US" altLang="zh-TW" dirty="0"/>
              <a:t>7 x 7 x (2 x 5 + 20) = 1470 outputs</a:t>
            </a:r>
          </a:p>
          <a:p>
            <a:endParaRPr lang="zh-TW" altLang="en-US" dirty="0"/>
          </a:p>
        </p:txBody>
      </p:sp>
      <p:pic>
        <p:nvPicPr>
          <p:cNvPr id="15362" name="Picture 2" descr="https://lh5.googleusercontent.com/HP_N19le3s_5eiZlTKghBdOs6Vwu51GWYk71swyhn1KW21mclxG1H5vqxFx734woZRWUtMRewsAF4chUcrLiveoDOfYlXsNivG5paujQNR2Q3ef73G9EgVTwf_li7SYqp8CtFwMQ_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98" y="1844824"/>
            <a:ext cx="4437466" cy="288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91240D3-AEB4-4ED4-B2E2-8870CAB2683B}"/>
                  </a:ext>
                </a:extLst>
              </p:cNvPr>
              <p:cNvSpPr txBox="1"/>
              <p:nvPr/>
            </p:nvSpPr>
            <p:spPr>
              <a:xfrm>
                <a:off x="5734472" y="4925834"/>
                <a:ext cx="29523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/>
                  <a:t>Spatial limitations of YOLO</a:t>
                </a:r>
                <a:r>
                  <a:rPr lang="en-US" altLang="zh-TW" dirty="0"/>
                  <a:t>: each grid cell only predicts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dirty="0"/>
                  <a:t> boxes and can only have one class.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91240D3-AEB4-4ED4-B2E2-8870CAB2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72" y="4925834"/>
                <a:ext cx="2952328" cy="1200329"/>
              </a:xfrm>
              <a:prstGeom prst="rect">
                <a:avLst/>
              </a:prstGeom>
              <a:blipFill>
                <a:blip r:embed="rId4"/>
                <a:stretch>
                  <a:fillRect l="-1860" t="-2538" b="-7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47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Pros and Cons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55955"/>
            <a:ext cx="7886700" cy="4855860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altLang="zh-TW" dirty="0"/>
              <a:t>Pros</a:t>
            </a:r>
          </a:p>
          <a:p>
            <a:pPr marL="800100" lvl="1" indent="-3429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altLang="zh-TW" dirty="0"/>
              <a:t>Fast. Good for real-time processing</a:t>
            </a:r>
          </a:p>
          <a:p>
            <a:pPr marL="800100" lvl="1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YOLO is more generalized.</a:t>
            </a:r>
          </a:p>
          <a:p>
            <a:pPr marL="800100" lvl="1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YOLO demonstrates fewer false positives in background areas.</a:t>
            </a:r>
          </a:p>
          <a:p>
            <a:pPr marL="342900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Cons</a:t>
            </a:r>
            <a:endParaRPr lang="en-US" altLang="zh-TW" sz="2800" dirty="0"/>
          </a:p>
          <a:p>
            <a:pPr marL="800100" lvl="1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Because a grid cell can only detect one object, it is not good for very close objects or small groups.</a:t>
            </a:r>
          </a:p>
          <a:p>
            <a:pPr marL="800100" lvl="1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Because the prediction of the bounding box is learned, it is not good for predicting new objects or objects with unusual proportions.</a:t>
            </a:r>
          </a:p>
          <a:p>
            <a:pPr marL="800100" lvl="1" indent="-317500">
              <a:spcBef>
                <a:spcPts val="560"/>
              </a:spcBef>
              <a:buClr>
                <a:schemeClr val="dk1"/>
              </a:buClr>
              <a:buSzPts val="2400"/>
            </a:pPr>
            <a:r>
              <a:rPr lang="en-US" altLang="zh-TW" dirty="0"/>
              <a:t>Localization error is higher</a:t>
            </a:r>
          </a:p>
          <a:p>
            <a:pPr marL="800100" lvl="1" indent="-317500">
              <a:spcBef>
                <a:spcPts val="560"/>
              </a:spcBef>
              <a:buClr>
                <a:schemeClr val="dk1"/>
              </a:buClr>
              <a:buSzPts val="2400"/>
            </a:pPr>
            <a:r>
              <a:rPr lang="en-US" altLang="zh-TW" dirty="0"/>
              <a:t>Recall is lower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13807"/>
            <a:ext cx="3364313" cy="24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85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YOLO v2</a:t>
            </a:r>
            <a:endParaRPr lang="zh-TW" altLang="en-US" sz="48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</a:rPr>
              <a:t>Redmon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, J., &amp;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</a:rPr>
              <a:t>Farhadi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, A. (2017). YOLO9000: better, faster, stronger. In 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 (pp. 7263-7271).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969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YOLO v2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55956"/>
            <a:ext cx="7886700" cy="1549952"/>
          </a:xfrm>
        </p:spPr>
        <p:txBody>
          <a:bodyPr numCol="2"/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altLang="zh-TW" dirty="0"/>
              <a:t>Batch normalization</a:t>
            </a:r>
          </a:p>
          <a:p>
            <a:pPr marL="342900" indent="-34290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altLang="zh-TW" dirty="0"/>
              <a:t>New network</a:t>
            </a:r>
          </a:p>
          <a:p>
            <a:pPr marL="342900" lvl="0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High resolution classifier</a:t>
            </a:r>
          </a:p>
          <a:p>
            <a:pPr marL="342900" lvl="0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Using Anchor Boxes</a:t>
            </a:r>
          </a:p>
          <a:p>
            <a:pPr marL="342900" lvl="0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Direct location prediction</a:t>
            </a:r>
          </a:p>
          <a:p>
            <a:pPr marL="342900" lvl="0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Fine-grained features</a:t>
            </a:r>
          </a:p>
          <a:p>
            <a:pPr marL="342900" lvl="0" indent="-34290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Multi-Scale Training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58" y="3305908"/>
            <a:ext cx="6501284" cy="28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45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YOLO v3</a:t>
            </a:r>
            <a:endParaRPr lang="zh-TW" altLang="en-US" sz="4800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</a:rPr>
              <a:t>Redmon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, J., &amp;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</a:rPr>
              <a:t>Farhadi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, A. (2018). Yolov3: An incremental improvement. </a:t>
            </a:r>
            <a:r>
              <a:rPr lang="en-US" altLang="zh-TW" sz="1400" i="1" dirty="0" err="1">
                <a:solidFill>
                  <a:schemeClr val="bg1">
                    <a:lumMod val="50000"/>
                  </a:schemeClr>
                </a:solidFill>
              </a:rPr>
              <a:t>arXiv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</a:rPr>
              <a:t> preprint arXiv:1804.02767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7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YOLO v1</a:t>
            </a:r>
          </a:p>
          <a:p>
            <a:r>
              <a:rPr lang="en-US" altLang="zh-TW" dirty="0"/>
              <a:t>YOLO v2</a:t>
            </a:r>
          </a:p>
          <a:p>
            <a:r>
              <a:rPr lang="en-US" altLang="zh-TW" dirty="0"/>
              <a:t>YOLO v3</a:t>
            </a:r>
          </a:p>
          <a:p>
            <a:r>
              <a:rPr lang="en-US" altLang="zh-TW" dirty="0"/>
              <a:t>Lab 3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130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Prediction across scales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altLang="zh-TW" dirty="0"/>
              <a:t>Makes prediction across 3 different scales</a:t>
            </a:r>
          </a:p>
          <a:p>
            <a:pPr marL="342900" lvl="0" indent="-342900">
              <a:spcBef>
                <a:spcPts val="640"/>
              </a:spcBef>
              <a:buClr>
                <a:schemeClr val="dk1"/>
              </a:buClr>
              <a:buSzPts val="3200"/>
            </a:pPr>
            <a:r>
              <a:rPr lang="en-US" altLang="zh-TW" dirty="0"/>
              <a:t>Input : 416x416</a:t>
            </a:r>
          </a:p>
          <a:p>
            <a:pPr lvl="1">
              <a:spcBef>
                <a:spcPts val="560"/>
              </a:spcBef>
              <a:buClr>
                <a:schemeClr val="dk1"/>
              </a:buClr>
              <a:buSzPts val="2800"/>
            </a:pPr>
            <a:r>
              <a:rPr lang="en-US" altLang="zh-TW" dirty="0"/>
              <a:t>Detection on scales 13x13, 26x26, 52x52</a:t>
            </a:r>
          </a:p>
          <a:p>
            <a:endParaRPr lang="zh-TW" altLang="en-US" dirty="0"/>
          </a:p>
        </p:txBody>
      </p:sp>
      <p:pic>
        <p:nvPicPr>
          <p:cNvPr id="6" name="Google Shape;608;g41b7782a8d_9_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5387" y="3821113"/>
            <a:ext cx="6753225" cy="230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6417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9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0243" y="870857"/>
            <a:ext cx="6303513" cy="5236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7984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Bounding Box Predictions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55956"/>
            <a:ext cx="7886700" cy="1620290"/>
          </a:xfrm>
        </p:spPr>
        <p:txBody>
          <a:bodyPr numCol="2"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dirty="0"/>
              <a:t>YOLO v2</a:t>
            </a:r>
          </a:p>
          <a:p>
            <a:pPr lvl="1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Use dimension cluster to generate the anchor boxes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altLang="zh-TW" dirty="0"/>
              <a:t> YOLO v3 </a:t>
            </a:r>
          </a:p>
          <a:p>
            <a:pPr lvl="1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altLang="zh-TW" dirty="0"/>
              <a:t>Using 3 different scales</a:t>
            </a:r>
            <a:br>
              <a:rPr lang="en-US" altLang="zh-TW" dirty="0"/>
            </a:br>
            <a:r>
              <a:rPr lang="en-US" altLang="zh-TW" dirty="0"/>
              <a:t>1:1, 1:2, 2:1</a:t>
            </a:r>
          </a:p>
          <a:p>
            <a:endParaRPr lang="zh-TW" altLang="en-US" dirty="0"/>
          </a:p>
        </p:txBody>
      </p:sp>
      <p:grpSp>
        <p:nvGrpSpPr>
          <p:cNvPr id="4" name="Google Shape;617;g41b7782a8d_9_86"/>
          <p:cNvGrpSpPr/>
          <p:nvPr/>
        </p:nvGrpSpPr>
        <p:grpSpPr>
          <a:xfrm>
            <a:off x="3395278" y="3509702"/>
            <a:ext cx="2353444" cy="2688471"/>
            <a:chOff x="3471478" y="3558133"/>
            <a:chExt cx="2353444" cy="2688471"/>
          </a:xfrm>
        </p:grpSpPr>
        <p:pic>
          <p:nvPicPr>
            <p:cNvPr id="5" name="Google Shape;618;g41b7782a8d_9_8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71478" y="3558133"/>
              <a:ext cx="2353444" cy="2353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619;g41b7782a8d_9_86"/>
            <p:cNvSpPr txBox="1"/>
            <p:nvPr/>
          </p:nvSpPr>
          <p:spPr>
            <a:xfrm>
              <a:off x="4128106" y="5877272"/>
              <a:ext cx="10919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416 x 416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" name="Google Shape;620;g41b7782a8d_9_86"/>
          <p:cNvCxnSpPr/>
          <p:nvPr/>
        </p:nvCxnSpPr>
        <p:spPr>
          <a:xfrm rot="10800000">
            <a:off x="2620516" y="4509120"/>
            <a:ext cx="72734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621;g41b7782a8d_9_86"/>
          <p:cNvCxnSpPr/>
          <p:nvPr/>
        </p:nvCxnSpPr>
        <p:spPr>
          <a:xfrm>
            <a:off x="5796136" y="4509120"/>
            <a:ext cx="72734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622;g41b7782a8d_9_86"/>
          <p:cNvSpPr txBox="1"/>
          <p:nvPr/>
        </p:nvSpPr>
        <p:spPr>
          <a:xfrm>
            <a:off x="808431" y="4093621"/>
            <a:ext cx="1659685" cy="83099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13x13x5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845 boxes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23;g41b7782a8d_9_86"/>
          <p:cNvSpPr txBox="1"/>
          <p:nvPr/>
        </p:nvSpPr>
        <p:spPr>
          <a:xfrm>
            <a:off x="6690031" y="3803556"/>
            <a:ext cx="1970668" cy="156966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13x13x3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+ 26x26x3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+ 52x52x3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10647 boxes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40699" y="1476946"/>
            <a:ext cx="720000" cy="7200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760699" y="1565667"/>
            <a:ext cx="1080000" cy="54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7760699" y="1565667"/>
            <a:ext cx="1080000" cy="540000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119760" y="550002"/>
                <a:ext cx="2107367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/>
                  <a:t>Three kinds of anchor box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60" y="550002"/>
                <a:ext cx="2107367" cy="668260"/>
              </a:xfrm>
              <a:prstGeom prst="rect">
                <a:avLst/>
              </a:prstGeom>
              <a:blipFill>
                <a:blip r:embed="rId3"/>
                <a:stretch>
                  <a:fillRect t="-4545" b="-109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778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/>
              <a:t>Class Predictions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In YOLO v2, a bounding box belongs to only one class, it can not solve </a:t>
                </a:r>
                <a:r>
                  <a:rPr lang="en-US" altLang="zh-TW" dirty="0" err="1"/>
                  <a:t>multilabel</a:t>
                </a:r>
                <a:r>
                  <a:rPr lang="en-US" altLang="zh-TW" dirty="0"/>
                  <a:t> problem</a:t>
                </a:r>
              </a:p>
              <a:p>
                <a:r>
                  <a:rPr lang="en-US" altLang="zh-TW" dirty="0"/>
                  <a:t>Use binary cross-entropy loss for the class predictions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4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316" y="3993799"/>
            <a:ext cx="1489450" cy="18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5;p52">
            <a:extLst>
              <a:ext uri="{FF2B5EF4-FFF2-40B4-BE49-F238E27FC236}">
                <a16:creationId xmlns:a16="http://schemas.microsoft.com/office/drawing/2014/main" id="{0FF34F4F-53C4-439D-BD53-2A824D2716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745" y="3993799"/>
            <a:ext cx="2349370" cy="1846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211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Metric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At the same class : </a:t>
                </a:r>
              </a:p>
              <a:p>
                <a:pPr lvl="1"/>
                <a:r>
                  <a:rPr lang="en-US" altLang="zh-TW" dirty="0"/>
                  <a:t>If </a:t>
                </a:r>
                <a:r>
                  <a:rPr lang="en-US" altLang="zh-TW" dirty="0" err="1"/>
                  <a:t>IoU</a:t>
                </a:r>
                <a:r>
                  <a:rPr lang="en-US" altLang="zh-TW" dirty="0"/>
                  <a:t> &lt; 0.3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False Negative</a:t>
                </a:r>
              </a:p>
              <a:p>
                <a:pPr lvl="1"/>
                <a:r>
                  <a:rPr lang="en-US" altLang="zh-TW" dirty="0"/>
                  <a:t>If 0.3 &lt; </a:t>
                </a:r>
                <a:r>
                  <a:rPr lang="en-US" altLang="zh-TW" dirty="0" err="1"/>
                  <a:t>IoU</a:t>
                </a:r>
                <a:r>
                  <a:rPr lang="en-US" altLang="zh-TW" dirty="0"/>
                  <a:t> &lt; 0.5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False Positive</a:t>
                </a:r>
              </a:p>
              <a:p>
                <a:pPr lvl="1"/>
                <a:r>
                  <a:rPr lang="en-US" altLang="zh-TW" dirty="0"/>
                  <a:t>If </a:t>
                </a:r>
                <a:r>
                  <a:rPr lang="en-US" altLang="zh-TW" dirty="0" err="1"/>
                  <a:t>IoU</a:t>
                </a:r>
                <a:r>
                  <a:rPr lang="en-US" altLang="zh-TW" dirty="0"/>
                  <a:t> &gt; 0.5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True Positive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931625"/>
            <a:ext cx="8572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75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Metric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</a:p>
          <a:p>
            <a:r>
              <a:rPr lang="en-US" altLang="zh-TW" dirty="0"/>
              <a:t>Precision</a:t>
            </a:r>
          </a:p>
          <a:p>
            <a:r>
              <a:rPr lang="en-US" altLang="zh-TW" dirty="0"/>
              <a:t>Recall</a:t>
            </a:r>
          </a:p>
        </p:txBody>
      </p:sp>
      <p:pic>
        <p:nvPicPr>
          <p:cNvPr id="2050" name="Picture 2" descr="Data Science and Machine Learning : Confusion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98" y="2198253"/>
            <a:ext cx="6672914" cy="37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72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C97A13-A48B-4062-BD52-C6024302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mAP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2682B7-BC80-46DE-80E8-09829E7E4C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44824"/>
                <a:ext cx="8229600" cy="164400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/>
                  <a:t>Average precision computes the average precision value for recall value over 0 to 1.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TW" dirty="0"/>
                  <a:t>Rank predictions according to the confidence level.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e>
                    </m:nary>
                  </m:oMath>
                </a14:m>
                <a:r>
                  <a:rPr lang="zh-TW" altLang="en-US" dirty="0"/>
                  <a:t>   </a:t>
                </a:r>
                <a:r>
                  <a:rPr lang="en-US" altLang="zh-TW" dirty="0"/>
                  <a:t>-&gt;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02682B7-BC80-46DE-80E8-09829E7E4C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44824"/>
                <a:ext cx="8229600" cy="1644005"/>
              </a:xfrm>
              <a:blipFill>
                <a:blip r:embed="rId2"/>
                <a:stretch>
                  <a:fillRect l="-815" t="-6320" b="-14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AA816C6-7337-4B0A-8DB7-FF314EB1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34" y="3398654"/>
            <a:ext cx="4383508" cy="24848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F8514B-EEF7-4BDE-AB16-C4753340E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423107"/>
            <a:ext cx="4960422" cy="2460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F59525E-9C2F-49ED-8265-CA0FC8B46834}"/>
              </a:ext>
            </a:extLst>
          </p:cNvPr>
          <p:cNvSpPr txBox="1"/>
          <p:nvPr/>
        </p:nvSpPr>
        <p:spPr>
          <a:xfrm>
            <a:off x="1231599" y="5921172"/>
            <a:ext cx="6680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https://medium.com/@jonathan_hui/map-mean-average-precision-for-object-detection-45c121a31173</a:t>
            </a:r>
            <a:endParaRPr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12BF558-F58C-2FE2-3F94-28702749B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86" b="92784" l="3182" r="95455">
                        <a14:foregroundMark x1="5000" y1="46392" x2="12273" y2="58763"/>
                        <a14:foregroundMark x1="15000" y1="58763" x2="20455" y2="56701"/>
                        <a14:foregroundMark x1="5000" y1="50515" x2="12273" y2="61856"/>
                        <a14:foregroundMark x1="4545" y1="58763" x2="8182" y2="55670"/>
                        <a14:foregroundMark x1="3636" y1="52577" x2="5455" y2="56701"/>
                        <a14:foregroundMark x1="4091" y1="54639" x2="4545" y2="57732"/>
                        <a14:foregroundMark x1="4091" y1="48454" x2="11364" y2="50515"/>
                        <a14:foregroundMark x1="7273" y1="46392" x2="12727" y2="48454"/>
                        <a14:foregroundMark x1="12727" y1="49485" x2="11364" y2="60825"/>
                        <a14:foregroundMark x1="15455" y1="57732" x2="19545" y2="56701"/>
                        <a14:foregroundMark x1="20000" y1="40206" x2="14545" y2="62887"/>
                        <a14:foregroundMark x1="18636" y1="42268" x2="16364" y2="59794"/>
                        <a14:foregroundMark x1="19545" y1="46392" x2="17727" y2="62887"/>
                        <a14:foregroundMark x1="19545" y1="48454" x2="19545" y2="60825"/>
                        <a14:foregroundMark x1="24545" y1="42268" x2="22727" y2="59794"/>
                        <a14:foregroundMark x1="25909" y1="43299" x2="28636" y2="45361"/>
                        <a14:foregroundMark x1="26818" y1="46392" x2="23636" y2="50515"/>
                        <a14:foregroundMark x1="25455" y1="50515" x2="23636" y2="62887"/>
                        <a14:foregroundMark x1="24545" y1="39175" x2="29091" y2="42268"/>
                        <a14:foregroundMark x1="29091" y1="46392" x2="25000" y2="55670"/>
                        <a14:foregroundMark x1="35455" y1="49485" x2="40909" y2="52577"/>
                        <a14:foregroundMark x1="40455" y1="53608" x2="33182" y2="52577"/>
                        <a14:foregroundMark x1="34091" y1="51546" x2="42273" y2="51546"/>
                        <a14:foregroundMark x1="41364" y1="49485" x2="33182" y2="47423"/>
                        <a14:foregroundMark x1="34091" y1="55670" x2="41364" y2="57732"/>
                        <a14:foregroundMark x1="50909" y1="23711" x2="50909" y2="58763"/>
                        <a14:foregroundMark x1="51818" y1="27835" x2="52727" y2="53608"/>
                        <a14:foregroundMark x1="48182" y1="42268" x2="47273" y2="78351"/>
                        <a14:foregroundMark x1="49091" y1="51546" x2="55455" y2="62887"/>
                        <a14:foregroundMark x1="56364" y1="57732" x2="53182" y2="77320"/>
                        <a14:foregroundMark x1="50909" y1="60825" x2="52727" y2="79381"/>
                        <a14:foregroundMark x1="48636" y1="61856" x2="52727" y2="76289"/>
                        <a14:foregroundMark x1="53182" y1="53608" x2="56818" y2="55670"/>
                        <a14:foregroundMark x1="55000" y1="51546" x2="44091" y2="49485"/>
                        <a14:foregroundMark x1="52273" y1="21649" x2="54545" y2="61856"/>
                        <a14:foregroundMark x1="66818" y1="17526" x2="63636" y2="38144"/>
                        <a14:foregroundMark x1="65909" y1="15464" x2="65455" y2="28866"/>
                        <a14:foregroundMark x1="69545" y1="12371" x2="68182" y2="31959"/>
                        <a14:foregroundMark x1="69091" y1="17526" x2="64545" y2="37113"/>
                        <a14:foregroundMark x1="66364" y1="21649" x2="70909" y2="23711"/>
                        <a14:foregroundMark x1="69545" y1="13402" x2="69091" y2="39175"/>
                        <a14:foregroundMark x1="62273" y1="34021" x2="69545" y2="62887"/>
                        <a14:foregroundMark x1="62727" y1="36082" x2="67273" y2="60825"/>
                        <a14:foregroundMark x1="62273" y1="35052" x2="68182" y2="69072"/>
                        <a14:foregroundMark x1="67727" y1="39175" x2="73182" y2="70103"/>
                        <a14:foregroundMark x1="71364" y1="41237" x2="72273" y2="64948"/>
                        <a14:foregroundMark x1="73182" y1="41237" x2="73636" y2="62887"/>
                        <a14:foregroundMark x1="64091" y1="67010" x2="60000" y2="92784"/>
                        <a14:foregroundMark x1="61364" y1="83505" x2="79091" y2="77320"/>
                        <a14:foregroundMark x1="65909" y1="88660" x2="70000" y2="73196"/>
                        <a14:foregroundMark x1="68636" y1="91753" x2="75455" y2="82474"/>
                        <a14:foregroundMark x1="84545" y1="38144" x2="77727" y2="69072"/>
                        <a14:foregroundMark x1="84545" y1="47423" x2="84091" y2="62887"/>
                        <a14:foregroundMark x1="89091" y1="43299" x2="94545" y2="48454"/>
                        <a14:foregroundMark x1="88636" y1="49485" x2="86818" y2="59794"/>
                        <a14:foregroundMark x1="86364" y1="59794" x2="88636" y2="58763"/>
                        <a14:foregroundMark x1="88182" y1="63918" x2="90000" y2="50515"/>
                        <a14:foregroundMark x1="89545" y1="44330" x2="86364" y2="61856"/>
                        <a14:foregroundMark x1="88636" y1="44330" x2="84091" y2="56701"/>
                        <a14:foregroundMark x1="89091" y1="41237" x2="92727" y2="44330"/>
                        <a14:foregroundMark x1="94545" y1="47423" x2="93636" y2="50515"/>
                        <a14:foregroundMark x1="93182" y1="51546" x2="93636" y2="61856"/>
                        <a14:foregroundMark x1="94091" y1="50515" x2="94091" y2="59794"/>
                        <a14:foregroundMark x1="95000" y1="51546" x2="95455" y2="639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7153" y="2719039"/>
            <a:ext cx="2095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40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Metric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Metric code (you need to use it for calculating </a:t>
            </a:r>
            <a:r>
              <a:rPr lang="en-US" altLang="zh-TW" dirty="0" err="1"/>
              <a:t>mAP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– </a:t>
            </a:r>
            <a:r>
              <a:rPr lang="en-US" altLang="zh-TW" dirty="0" err="1"/>
              <a:t>Github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https://github.com/sssrabit/DLAPP_Lab3 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Save your prediction result to “.txt” file and the format is : 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Please normalize </a:t>
            </a:r>
            <a:r>
              <a:rPr lang="en-US" altLang="zh-TW" dirty="0" err="1"/>
              <a:t>x,y,w,h</a:t>
            </a:r>
            <a:r>
              <a:rPr lang="en-US" altLang="zh-TW" dirty="0"/>
              <a:t> and each value split in space, each bounding box split in enter</a:t>
            </a:r>
          </a:p>
          <a:p>
            <a:r>
              <a:rPr lang="en-US" altLang="zh-TW" dirty="0"/>
              <a:t>Different image save different txt file</a:t>
            </a:r>
          </a:p>
          <a:p>
            <a:r>
              <a:rPr lang="en-US" altLang="zh-TW" dirty="0"/>
              <a:t>If you find any question or bug, please let me know.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99" y="3297816"/>
            <a:ext cx="2516332" cy="45544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36500" y="3270315"/>
            <a:ext cx="77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class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18058" y="3575205"/>
            <a:ext cx="142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confidence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86764" y="3297816"/>
            <a:ext cx="142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x,y,w,h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20055" y="3316288"/>
            <a:ext cx="161059" cy="277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636530" y="3316287"/>
            <a:ext cx="293542" cy="277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78569" y="3316287"/>
            <a:ext cx="1870793" cy="277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8" idx="1"/>
            <a:endCxn id="5" idx="3"/>
          </p:cNvCxnSpPr>
          <p:nvPr/>
        </p:nvCxnSpPr>
        <p:spPr>
          <a:xfrm flipH="1" flipV="1">
            <a:off x="3012355" y="3454981"/>
            <a:ext cx="407700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9" idx="2"/>
          </p:cNvCxnSpPr>
          <p:nvPr/>
        </p:nvCxnSpPr>
        <p:spPr>
          <a:xfrm>
            <a:off x="3783301" y="3593676"/>
            <a:ext cx="62128" cy="145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5849362" y="3454981"/>
            <a:ext cx="534989" cy="36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643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Augmentation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332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Image Augmentation?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technique to create new training images by modifying existing ones.</a:t>
            </a:r>
          </a:p>
          <a:p>
            <a:r>
              <a:rPr lang="en-US" altLang="zh-TW" dirty="0"/>
              <a:t>Increases dataset diversity, helping models learn better.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4294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46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9B2E5-B28B-B329-F60E-6054FBCD1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159FA4-A812-059F-8A2E-083F6550E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Image Augmentation?</a:t>
            </a:r>
            <a:endParaRPr lang="zh-TW" altLang="en-US" dirty="0"/>
          </a:p>
        </p:txBody>
      </p:sp>
      <p:pic>
        <p:nvPicPr>
          <p:cNvPr id="1026" name="Picture 2" descr="What shapes your dog's personality — Harvard Gazette">
            <a:extLst>
              <a:ext uri="{FF2B5EF4-FFF2-40B4-BE49-F238E27FC236}">
                <a16:creationId xmlns:a16="http://schemas.microsoft.com/office/drawing/2014/main" id="{7AF4EA54-5C91-79C4-B5F7-208ACE4F9A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56" y="1755775"/>
            <a:ext cx="773708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16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9B175-6162-167A-876E-11377A2FE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E3235-3212-4545-4EFC-8A791AB0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Real-Life Examples of Augmentation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DC0A35-9134-5B9F-B91D-80051EDDB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Object detection in different lighting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D04269-4716-945D-D83D-DE8BF767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89" y="2298677"/>
            <a:ext cx="7971221" cy="34360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165B5C6-13EC-620F-CB5A-042F2CB04514}"/>
              </a:ext>
            </a:extLst>
          </p:cNvPr>
          <p:cNvSpPr txBox="1"/>
          <p:nvPr/>
        </p:nvSpPr>
        <p:spPr>
          <a:xfrm>
            <a:off x="1530493" y="5738788"/>
            <a:ext cx="608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https://www.purewow.com/home/how-lighting-changes-room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488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CB545-5F00-9EC8-BF33-8024408D4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394B73-15FC-EABE-B24E-BA883CEA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Real-Life Examples of Augmentation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58F4BC-CB49-3436-4E2A-D23082C1F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Face recognition across angles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3074" name="Picture 2" descr="The 8 Impressive Benefits of Edge Face Recognition">
            <a:extLst>
              <a:ext uri="{FF2B5EF4-FFF2-40B4-BE49-F238E27FC236}">
                <a16:creationId xmlns:a16="http://schemas.microsoft.com/office/drawing/2014/main" id="{76058107-A420-5A54-98C7-A09B0C4F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33" y="2324805"/>
            <a:ext cx="6163733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7740B6B-62E9-70C5-4BAA-679264FA7268}"/>
              </a:ext>
            </a:extLst>
          </p:cNvPr>
          <p:cNvSpPr txBox="1"/>
          <p:nvPr/>
        </p:nvSpPr>
        <p:spPr>
          <a:xfrm>
            <a:off x="990085" y="5803229"/>
            <a:ext cx="752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https://xailient.com/blog/the-8-impressive-benefits-of-edge-face-recognition/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2120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Use Image Augmentation?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Benefits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400" dirty="0"/>
              <a:t>Reduces overfitting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400" dirty="0"/>
              <a:t>Enhances model 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400" dirty="0"/>
              <a:t>Creates variety in limited datasets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5253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Types of Image Augmentation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Key </a:t>
            </a:r>
            <a:r>
              <a:rPr lang="en-US" altLang="zh-TW" dirty="0" err="1"/>
              <a:t>Types:Rotation</a:t>
            </a:r>
            <a:endParaRPr lang="en-US" altLang="zh-TW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400" dirty="0"/>
              <a:t>Flipping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400" dirty="0"/>
              <a:t>Scaling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400" dirty="0"/>
              <a:t>Color adjustment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26" name="Picture 2" descr="Best data augmentation techniques [2024 update]">
            <a:extLst>
              <a:ext uri="{FF2B5EF4-FFF2-40B4-BE49-F238E27FC236}">
                <a16:creationId xmlns:a16="http://schemas.microsoft.com/office/drawing/2014/main" id="{67AA6DC0-469B-429B-B1EB-82FD001A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78" y="3483070"/>
            <a:ext cx="4451685" cy="250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D68D538-945B-4BC1-9D05-5DD04C0120D5}"/>
              </a:ext>
            </a:extLst>
          </p:cNvPr>
          <p:cNvSpPr txBox="1"/>
          <p:nvPr/>
        </p:nvSpPr>
        <p:spPr>
          <a:xfrm>
            <a:off x="1428024" y="5908719"/>
            <a:ext cx="7571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https://ubiai.tools/what-are-the-advantages-anddisadvantages-of-data-augmentation-2023-update/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63504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Image augmentation = more varied, better training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2130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2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845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Label </a:t>
            </a:r>
          </a:p>
          <a:p>
            <a:r>
              <a:rPr lang="en-US" altLang="zh-TW" dirty="0" err="1"/>
              <a:t>Trainning</a:t>
            </a:r>
            <a:endParaRPr lang="en-US" altLang="zh-TW" dirty="0"/>
          </a:p>
          <a:p>
            <a:r>
              <a:rPr lang="en-US" altLang="zh-TW" dirty="0"/>
              <a:t>Performance</a:t>
            </a:r>
          </a:p>
          <a:p>
            <a:r>
              <a:rPr lang="en-US" altLang="zh-TW" dirty="0"/>
              <a:t>Demo 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5500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AE48-DEA5-D807-96F5-66537A86C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1107D9-60FB-57B8-D982-4BB905737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Label 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C16B8FC-2B29-B976-B541-AFC4780E0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Labeling tool</a:t>
            </a:r>
          </a:p>
          <a:p>
            <a:pPr lvl="1"/>
            <a:r>
              <a:rPr lang="en-US" altLang="zh-TW" dirty="0" err="1"/>
              <a:t>Roboflow</a:t>
            </a:r>
            <a:r>
              <a:rPr lang="en-US" altLang="zh-TW" dirty="0"/>
              <a:t> =&gt; </a:t>
            </a:r>
            <a:r>
              <a:rPr lang="en-US" altLang="zh-TW" dirty="0">
                <a:hlinkClick r:id="rId2"/>
              </a:rPr>
              <a:t>https://app.roboflow.com/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69587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A6E05-0154-37E5-7B51-26D9BACFD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3C3F62C-97AC-B779-11BA-D1253ED6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Trainning</a:t>
            </a:r>
            <a:r>
              <a:rPr lang="en-US" altLang="zh-TW" dirty="0"/>
              <a:t> and inference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A8315FF-FF66-7390-7AF9-285EF2AF6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 err="1">
                <a:effectLst/>
                <a:latin typeface="Roboto" panose="020F0502020204030204" pitchFamily="2" charset="0"/>
              </a:rPr>
              <a:t>Ultralytics</a:t>
            </a:r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lvl="1"/>
            <a:r>
              <a:rPr lang="en-US" altLang="zh-TW" dirty="0">
                <a:latin typeface="Roboto" panose="020F0502020204030204" pitchFamily="2" charset="0"/>
                <a:hlinkClick r:id="rId2"/>
              </a:rPr>
              <a:t>Train</a:t>
            </a:r>
            <a:endParaRPr lang="en-US" altLang="zh-TW" dirty="0">
              <a:latin typeface="Roboto" panose="020F0502020204030204" pitchFamily="2" charset="0"/>
            </a:endParaRPr>
          </a:p>
          <a:p>
            <a:pPr lvl="1"/>
            <a:r>
              <a:rPr lang="en-US" altLang="zh-TW" b="0" i="0" dirty="0">
                <a:effectLst/>
                <a:latin typeface="Roboto" panose="020F0502020204030204" pitchFamily="2" charset="0"/>
                <a:hlinkClick r:id="rId3"/>
              </a:rPr>
              <a:t>Predict</a:t>
            </a:r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lvl="1"/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lvl="1"/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lvl="1"/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marL="0" indent="0">
              <a:buNone/>
            </a:pPr>
            <a:endParaRPr lang="en-US" altLang="zh-TW" b="0" i="0" dirty="0">
              <a:effectLst/>
              <a:latin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85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Object 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Object detection is a computer vision technique that allows us to identify and locate objects in an image or video.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9" y="2725926"/>
            <a:ext cx="3398227" cy="3267067"/>
          </a:xfrm>
          <a:prstGeom prst="rect">
            <a:avLst/>
          </a:prstGeom>
        </p:spPr>
      </p:pic>
      <p:pic>
        <p:nvPicPr>
          <p:cNvPr id="1026" name="Picture 2" descr="What is object detection? (YOLO)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23" y="2722252"/>
            <a:ext cx="3270740" cy="327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166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934E3-B30F-7D04-B232-DA79C4FD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98E63FD-A934-C064-5B70-594BE75B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Improvement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16DEE15-F737-EDCF-B654-A3407153D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Roboto" panose="020F0502020204030204" pitchFamily="2" charset="0"/>
              </a:rPr>
              <a:t>Hand in a paper about how you improvement</a:t>
            </a:r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lvl="1"/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lvl="1"/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lvl="1"/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marL="0" indent="0">
              <a:buNone/>
            </a:pPr>
            <a:endParaRPr lang="en-US" altLang="zh-TW" b="0" i="0" dirty="0">
              <a:effectLst/>
              <a:latin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48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934E3-B30F-7D04-B232-DA79C4FD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98E63FD-A934-C064-5B70-594BE75B2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16DEE15-F737-EDCF-B654-A3407153D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>
                <a:effectLst/>
                <a:latin typeface="Roboto" panose="020F0502020204030204" pitchFamily="2" charset="0"/>
              </a:rPr>
              <a:t>There will 35 image</a:t>
            </a:r>
            <a:r>
              <a:rPr lang="en-US" altLang="zh-TW" dirty="0">
                <a:latin typeface="Roboto" panose="020F0502020204030204" pitchFamily="2" charset="0"/>
              </a:rPr>
              <a:t>s for each team to predict, every single image is 1 point, the final score will be the number of image you success to predict.</a:t>
            </a:r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lvl="1"/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lvl="1"/>
            <a:endParaRPr lang="en-US" altLang="zh-TW" b="0" i="0" dirty="0">
              <a:effectLst/>
              <a:latin typeface="Roboto" panose="020F0502020204030204" pitchFamily="2" charset="0"/>
            </a:endParaRPr>
          </a:p>
          <a:p>
            <a:pPr marL="0" indent="0">
              <a:buNone/>
            </a:pPr>
            <a:endParaRPr lang="en-US" altLang="zh-TW" b="0" i="0" dirty="0">
              <a:effectLst/>
              <a:latin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590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6A31D-913B-A2BA-E438-504D475A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325BAD9-C1C8-1155-8EC0-56D12E59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F621673-3E2E-4F05-5721-05FD53E7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Label (</a:t>
            </a:r>
            <a:r>
              <a:rPr lang="en-US" altLang="zh-TW" dirty="0">
                <a:solidFill>
                  <a:srgbClr val="FF0000"/>
                </a:solidFill>
              </a:rPr>
              <a:t>10%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Successfully executable (</a:t>
            </a:r>
            <a:r>
              <a:rPr lang="en-US" altLang="zh-TW" dirty="0">
                <a:solidFill>
                  <a:srgbClr val="FF0000"/>
                </a:solidFill>
              </a:rPr>
              <a:t>40%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Improvement(</a:t>
            </a:r>
            <a:r>
              <a:rPr lang="en-US" altLang="zh-TW" dirty="0">
                <a:solidFill>
                  <a:srgbClr val="FF0000"/>
                </a:solidFill>
              </a:rPr>
              <a:t>25%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Performance(</a:t>
            </a:r>
            <a:r>
              <a:rPr lang="en-US" altLang="zh-TW" dirty="0">
                <a:solidFill>
                  <a:srgbClr val="FF0000"/>
                </a:solidFill>
              </a:rPr>
              <a:t>35%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0404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Deadline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Data Label</a:t>
            </a:r>
          </a:p>
          <a:p>
            <a:pPr lvl="1"/>
            <a:r>
              <a:rPr lang="en-US" altLang="zh-TW" dirty="0"/>
              <a:t>On </a:t>
            </a:r>
            <a:r>
              <a:rPr lang="en-US" altLang="zh-TW" dirty="0">
                <a:solidFill>
                  <a:srgbClr val="FF0000"/>
                </a:solidFill>
              </a:rPr>
              <a:t>11/18 23:59</a:t>
            </a:r>
            <a:endParaRPr lang="en-US" altLang="zh-TW" dirty="0"/>
          </a:p>
          <a:p>
            <a:r>
              <a:rPr lang="en-US" altLang="zh-TW" dirty="0"/>
              <a:t>Report</a:t>
            </a:r>
          </a:p>
          <a:p>
            <a:pPr lvl="1"/>
            <a:r>
              <a:rPr lang="en-US" altLang="zh-TW" dirty="0"/>
              <a:t>On </a:t>
            </a:r>
            <a:r>
              <a:rPr lang="en-US" altLang="zh-TW" dirty="0">
                <a:solidFill>
                  <a:srgbClr val="FF0000"/>
                </a:solidFill>
              </a:rPr>
              <a:t>11/25 23:59</a:t>
            </a:r>
            <a:endParaRPr lang="en-US" altLang="zh-TW" dirty="0"/>
          </a:p>
          <a:p>
            <a:r>
              <a:rPr lang="en-US" altLang="zh-TW" dirty="0"/>
              <a:t>Demo</a:t>
            </a:r>
          </a:p>
          <a:p>
            <a:pPr lvl="1"/>
            <a:r>
              <a:rPr lang="en-US" altLang="zh-TW" dirty="0"/>
              <a:t>On </a:t>
            </a:r>
            <a:r>
              <a:rPr lang="en-US" altLang="zh-TW" dirty="0">
                <a:solidFill>
                  <a:srgbClr val="FF0000"/>
                </a:solidFill>
              </a:rPr>
              <a:t>11/26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after TA’s lecture</a:t>
            </a:r>
          </a:p>
          <a:p>
            <a:r>
              <a:rPr lang="en-US" altLang="zh-TW" dirty="0"/>
              <a:t>Each group needs at least 1 member to</a:t>
            </a:r>
            <a:br>
              <a:rPr lang="en-US" altLang="zh-TW" dirty="0"/>
            </a:br>
            <a:r>
              <a:rPr lang="en-US" altLang="zh-TW" dirty="0"/>
              <a:t>demonstrate </a:t>
            </a:r>
          </a:p>
          <a:p>
            <a:r>
              <a:rPr lang="en-US" altLang="zh-TW" dirty="0"/>
              <a:t>Late Submission </a:t>
            </a:r>
          </a:p>
          <a:p>
            <a:pPr lvl="1"/>
            <a:r>
              <a:rPr lang="en-US" altLang="zh-TW" dirty="0"/>
              <a:t>10% less per day (e.g. 90-&gt;81-&gt;73) </a:t>
            </a:r>
          </a:p>
          <a:p>
            <a:r>
              <a:rPr lang="en-US" altLang="zh-TW" dirty="0"/>
              <a:t>If you have any problems about submission &amp;</a:t>
            </a:r>
            <a:br>
              <a:rPr lang="en-US" altLang="zh-TW" dirty="0"/>
            </a:br>
            <a:r>
              <a:rPr lang="en-US" altLang="zh-TW" dirty="0"/>
              <a:t>demo please contact TAs before deadline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8289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2F212-14AC-D32C-BA79-4789A373D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D9BCF-0217-30FC-F181-B7EF31BB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77BAB6-92BF-2AD0-F66F-F2FD387A2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hlinkClick r:id="rId2"/>
              </a:rPr>
              <a:t>frank96270.cs12@nycu.edu.tw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jasonzzz402.cs13@nycu.edu</a:t>
            </a:r>
            <a:r>
              <a:rPr lang="en-US" altLang="zh-TW">
                <a:hlinkClick r:id="rId3"/>
              </a:rPr>
              <a:t>.tw</a:t>
            </a:r>
            <a:endParaRPr lang="en-US" altLang="zh-TW"/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888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3205B-12EB-761C-4FAD-E99FAEAD9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5AA77-FB5A-7E02-231C-526E14CB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EE5407-531B-9A92-BEFF-62D73BE4A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Slide window</a:t>
            </a:r>
          </a:p>
          <a:p>
            <a:pPr lvl="1"/>
            <a:r>
              <a:rPr lang="en-US" altLang="zh-TW" dirty="0"/>
              <a:t>a rectangular region of fixed width and height that “slides” across an image</a:t>
            </a:r>
          </a:p>
          <a:p>
            <a:r>
              <a:rPr lang="en-US" altLang="zh-TW" dirty="0"/>
              <a:t>Two stages (R-CNN, Fast R-CNN, Faster R-CNN, …) </a:t>
            </a:r>
          </a:p>
          <a:p>
            <a:pPr lvl="1"/>
            <a:r>
              <a:rPr lang="en-US" altLang="zh-TW" dirty="0"/>
              <a:t>First, the model proposes a set of regions of interest by selective search or regional proposal network</a:t>
            </a:r>
          </a:p>
          <a:p>
            <a:pPr lvl="1"/>
            <a:r>
              <a:rPr lang="en-US" altLang="zh-TW" dirty="0"/>
              <a:t>Then a classifier processes the extracted regions using their features.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623067-331A-6FDB-A01D-5DB52CF7F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r="4848" b="8482"/>
          <a:stretch/>
        </p:blipFill>
        <p:spPr>
          <a:xfrm>
            <a:off x="2642838" y="4146983"/>
            <a:ext cx="5477341" cy="19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0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One stage (</a:t>
            </a:r>
            <a:r>
              <a:rPr lang="en-US" altLang="zh-TW" b="1" dirty="0">
                <a:solidFill>
                  <a:srgbClr val="FF0000"/>
                </a:solidFill>
              </a:rPr>
              <a:t>Y</a:t>
            </a:r>
            <a:r>
              <a:rPr lang="en-US" altLang="zh-TW" dirty="0"/>
              <a:t>ou </a:t>
            </a:r>
            <a:r>
              <a:rPr lang="en-US" altLang="zh-TW" b="1" dirty="0">
                <a:solidFill>
                  <a:srgbClr val="FF0000"/>
                </a:solidFill>
              </a:rPr>
              <a:t>O</a:t>
            </a:r>
            <a:r>
              <a:rPr lang="en-US" altLang="zh-TW" dirty="0"/>
              <a:t>nly </a:t>
            </a:r>
            <a:r>
              <a:rPr lang="en-US" altLang="zh-TW" b="1" dirty="0">
                <a:solidFill>
                  <a:srgbClr val="FF0000"/>
                </a:solidFill>
              </a:rPr>
              <a:t>L</a:t>
            </a:r>
            <a:r>
              <a:rPr lang="en-US" altLang="zh-TW" dirty="0"/>
              <a:t>ook </a:t>
            </a:r>
            <a:r>
              <a:rPr lang="en-US" altLang="zh-TW" b="1" dirty="0">
                <a:solidFill>
                  <a:srgbClr val="FF0000"/>
                </a:solidFill>
              </a:rPr>
              <a:t>O</a:t>
            </a:r>
            <a:r>
              <a:rPr lang="en-US" altLang="zh-TW" dirty="0"/>
              <a:t>nce)</a:t>
            </a:r>
          </a:p>
          <a:p>
            <a:pPr lvl="1"/>
            <a:r>
              <a:rPr lang="en-US" altLang="zh-TW" dirty="0"/>
              <a:t>YOLO v1, YOLO v2, YOLO V3, ……</a:t>
            </a:r>
          </a:p>
          <a:p>
            <a:pPr lvl="1"/>
            <a:r>
              <a:rPr lang="en-US" altLang="zh-TW" dirty="0"/>
              <a:t>A single neural network directly predicts bounding boxes and class probabilities from full images in </a:t>
            </a:r>
            <a:r>
              <a:rPr lang="en-US" altLang="zh-TW" dirty="0">
                <a:solidFill>
                  <a:srgbClr val="FF0000"/>
                </a:solidFill>
              </a:rPr>
              <a:t>one evaluation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31C13A-BFDF-0961-0F62-E8BB95653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77" y="3203465"/>
            <a:ext cx="5673846" cy="28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880E5F-790C-04DC-BB8D-90A2AF1F968D}"/>
              </a:ext>
            </a:extLst>
          </p:cNvPr>
          <p:cNvSpPr txBox="1"/>
          <p:nvPr/>
        </p:nvSpPr>
        <p:spPr>
          <a:xfrm>
            <a:off x="1304692" y="5893413"/>
            <a:ext cx="6534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TW" sz="1600" dirty="0" err="1">
                <a:hlinkClick r:id="rId3"/>
              </a:rPr>
              <a:t>ultralytics</a:t>
            </a:r>
            <a:r>
              <a:rPr lang="en-US" altLang="zh-TW" sz="1600" dirty="0">
                <a:hlinkClick r:id="rId3"/>
              </a:rPr>
              <a:t>/yolov5: YOLOv5 </a:t>
            </a:r>
            <a:r>
              <a:rPr lang="zh-TW" altLang="en-US" sz="1600" dirty="0">
                <a:hlinkClick r:id="rId3"/>
              </a:rPr>
              <a:t>🚀 </a:t>
            </a:r>
            <a:r>
              <a:rPr lang="en-US" altLang="zh-TW" sz="1600" dirty="0">
                <a:hlinkClick r:id="rId3"/>
              </a:rPr>
              <a:t>in </a:t>
            </a:r>
            <a:r>
              <a:rPr lang="en-US" altLang="zh-TW" sz="1600" dirty="0" err="1">
                <a:hlinkClick r:id="rId3"/>
              </a:rPr>
              <a:t>PyTorch</a:t>
            </a:r>
            <a:r>
              <a:rPr lang="en-US" altLang="zh-TW" sz="1600" dirty="0">
                <a:hlinkClick r:id="rId3"/>
              </a:rPr>
              <a:t> &gt; ONNX &gt; </a:t>
            </a:r>
            <a:r>
              <a:rPr lang="en-US" altLang="zh-TW" sz="1600" dirty="0" err="1">
                <a:hlinkClick r:id="rId3"/>
              </a:rPr>
              <a:t>CoreML</a:t>
            </a:r>
            <a:r>
              <a:rPr lang="en-US" altLang="zh-TW" sz="1600" dirty="0">
                <a:hlinkClick r:id="rId3"/>
              </a:rPr>
              <a:t> &gt; </a:t>
            </a:r>
            <a:r>
              <a:rPr lang="en-US" altLang="zh-TW" sz="1600" dirty="0" err="1">
                <a:hlinkClick r:id="rId3"/>
              </a:rPr>
              <a:t>TFLite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648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YOLO v1</a:t>
            </a:r>
            <a:endParaRPr lang="zh-TW" altLang="en-US" sz="4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</a:rPr>
              <a:t>Redmon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, J.,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</a:rPr>
              <a:t>Divvala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, S.,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</a:rPr>
              <a:t>Girshick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, R., &amp; </a:t>
            </a:r>
            <a:r>
              <a:rPr lang="en-US" altLang="zh-TW" sz="1400" dirty="0" err="1">
                <a:solidFill>
                  <a:schemeClr val="bg1">
                    <a:lumMod val="50000"/>
                  </a:schemeClr>
                </a:solidFill>
              </a:rPr>
              <a:t>Farhadi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, A. (2016). You only look once: Unified, real-time object detection. In </a:t>
            </a:r>
            <a:r>
              <a:rPr lang="en-US" altLang="zh-TW" sz="1400" i="1" dirty="0">
                <a:solidFill>
                  <a:schemeClr val="bg1">
                    <a:lumMod val="50000"/>
                  </a:schemeClr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 (pp. 779-788).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85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Detection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87" y="1686645"/>
            <a:ext cx="7021425" cy="448820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EDFAEA2-B2AE-4F00-B2DA-E29C0F20FD4C}"/>
                  </a:ext>
                </a:extLst>
              </p:cNvPr>
              <p:cNvSpPr txBox="1"/>
              <p:nvPr/>
            </p:nvSpPr>
            <p:spPr>
              <a:xfrm>
                <a:off x="5678409" y="5171355"/>
                <a:ext cx="29260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Each grid cell also predicts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i="1" dirty="0"/>
                  <a:t> </a:t>
                </a:r>
                <a:r>
                  <a:rPr lang="en-US" altLang="zh-TW" dirty="0"/>
                  <a:t>conditional class probabilities,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𝑂𝑏𝑗𝑒𝑐𝑡</m:t>
                        </m:r>
                      </m:e>
                    </m:d>
                  </m:oMath>
                </a14:m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EDFAEA2-B2AE-4F00-B2DA-E29C0F20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09" y="5171355"/>
                <a:ext cx="2926039" cy="923330"/>
              </a:xfrm>
              <a:prstGeom prst="rect">
                <a:avLst/>
              </a:prstGeom>
              <a:blipFill>
                <a:blip r:embed="rId4"/>
                <a:stretch>
                  <a:fillRect l="-1667" t="-3289" r="-3750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0D4012D-CA7E-42A1-877C-2A105C4B3249}"/>
                  </a:ext>
                </a:extLst>
              </p:cNvPr>
              <p:cNvSpPr txBox="1"/>
              <p:nvPr/>
            </p:nvSpPr>
            <p:spPr>
              <a:xfrm>
                <a:off x="5678408" y="1752179"/>
                <a:ext cx="29260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These predictions are encoded as an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×5+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pt-BR" altLang="zh-TW" dirty="0"/>
                  <a:t> tensor.</a:t>
                </a:r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0D4012D-CA7E-42A1-877C-2A105C4B3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08" y="1752179"/>
                <a:ext cx="2926039" cy="923330"/>
              </a:xfrm>
              <a:prstGeom prst="rect">
                <a:avLst/>
              </a:prstGeom>
              <a:blipFill>
                <a:blip r:embed="rId5"/>
                <a:stretch>
                  <a:fillRect l="-1667" t="-3289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54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Grid Cell Classification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spcBef>
                    <a:spcPts val="0"/>
                  </a:spcBef>
                  <a:buClr>
                    <a:schemeClr val="dk1"/>
                  </a:buClr>
                  <a:buSzPts val="2400"/>
                </a:pPr>
                <a:r>
                  <a:rPr lang="en-US" altLang="zh-TW" dirty="0">
                    <a:ea typeface="Microsoft JhengHei"/>
                    <a:cs typeface="Calibri" panose="020F0502020204030204" pitchFamily="34" charset="0"/>
                    <a:sym typeface="Microsoft JhengHei"/>
                  </a:rPr>
                  <a:t>Divide the input image into an S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Microsoft JhengHei"/>
                      </a:rPr>
                      <m:t>×</m:t>
                    </m:r>
                  </m:oMath>
                </a14:m>
                <a:r>
                  <a:rPr lang="en-US" altLang="zh-TW" dirty="0">
                    <a:ea typeface="Microsoft JhengHei"/>
                    <a:cs typeface="Calibri" panose="020F0502020204030204" pitchFamily="34" charset="0"/>
                    <a:sym typeface="Microsoft JhengHei"/>
                  </a:rPr>
                  <a:t>S grid</a:t>
                </a:r>
                <a:endParaRPr lang="en-US" altLang="zh-TW" dirty="0">
                  <a:ea typeface="Microsoft JhengHei"/>
                  <a:cs typeface="Microsoft JhengHei"/>
                  <a:sym typeface="Microsoft JhengHei"/>
                </a:endParaRPr>
              </a:p>
              <a:p>
                <a:pPr marL="342900" lvl="0" indent="-342900">
                  <a:spcBef>
                    <a:spcPts val="0"/>
                  </a:spcBef>
                  <a:buClr>
                    <a:schemeClr val="dk1"/>
                  </a:buClr>
                  <a:buSzPts val="2400"/>
                </a:pPr>
                <a:r>
                  <a:rPr lang="en-US" altLang="zh-TW" dirty="0">
                    <a:ea typeface="Microsoft JhengHei"/>
                    <a:cs typeface="Microsoft JhengHei"/>
                    <a:sym typeface="Microsoft JhengHei"/>
                  </a:rPr>
                  <a:t>Each grid cell predicts C categories</a:t>
                </a:r>
                <a:endParaRPr lang="en-US" altLang="zh-TW" dirty="0"/>
              </a:p>
              <a:p>
                <a:pPr marL="342900" lvl="0" indent="-342900">
                  <a:spcBef>
                    <a:spcPts val="480"/>
                  </a:spcBef>
                  <a:buClr>
                    <a:schemeClr val="dk1"/>
                  </a:buClr>
                  <a:buSzPts val="2400"/>
                </a:pPr>
                <a:r>
                  <a:rPr lang="en-US" altLang="zh-TW" dirty="0">
                    <a:ea typeface="Microsoft JhengHei"/>
                    <a:cs typeface="Microsoft JhengHei"/>
                    <a:sym typeface="Microsoft JhengHei"/>
                  </a:rPr>
                  <a:t>Predicts C condition class probabilities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dirty="0" smtClean="0">
                        <a:latin typeface="Cambria Math" panose="02040503050406030204" pitchFamily="18" charset="0"/>
                        <a:ea typeface="Microsoft JhengHei"/>
                        <a:cs typeface="Microsoft JhengHei"/>
                        <a:sym typeface="Microsoft JhengHei"/>
                      </a:rPr>
                      <m:t>Pr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Microsoft JhengHei"/>
                        <a:cs typeface="Microsoft JhengHei"/>
                        <a:sym typeface="Microsoft JhengHei"/>
                      </a:rPr>
                      <m:t>⁡(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  <a:ea typeface="Microsoft JhengHei"/>
                        <a:cs typeface="Microsoft JhengHei"/>
                        <a:sym typeface="Microsoft JhengHei"/>
                      </a:rPr>
                      <m:t>𝑐𝑙𝑎𝑠𝑠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  <a:ea typeface="Microsoft JhengHei"/>
                        <a:cs typeface="Microsoft JhengHei"/>
                        <a:sym typeface="Microsoft JhengHei"/>
                      </a:rPr>
                      <m:t>|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  <a:ea typeface="Microsoft JhengHei"/>
                        <a:cs typeface="Microsoft JhengHei"/>
                        <a:sym typeface="Microsoft JhengHei"/>
                      </a:rPr>
                      <m:t>𝑜𝑏𝑗𝑒𝑐𝑡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Microsoft JhengHei"/>
                        <a:cs typeface="Microsoft JhengHei"/>
                        <a:sym typeface="Microsoft JhengHei"/>
                      </a:rPr>
                      <m:t>)</m:t>
                    </m:r>
                  </m:oMath>
                </a14:m>
                <a:endParaRPr lang="en-US" altLang="zh-TW" dirty="0"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5" name="內容版面配置區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210;p9" descr="https://lh6.googleusercontent.com/D11q4psSOjAdIoppDV9uHQc_p-KKwbSez3r1Pma1Ak_a1HY6jAoi5ZvoBQUlPh_LyAVhsImNV1F5ELhNE7SweAZaSurIv0fAm2rJi04R6PqYA9eGKGbjq6S3_jtZZK15JZEbq1rH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7" y="3068960"/>
            <a:ext cx="3047025" cy="304306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211;p9"/>
              <p:cNvSpPr txBox="1"/>
              <p:nvPr/>
            </p:nvSpPr>
            <p:spPr>
              <a:xfrm>
                <a:off x="5148077" y="2924953"/>
                <a:ext cx="3258600" cy="16146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Car 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u="none" strike="noStrike" cap="none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Pr</m:t>
                    </m:r>
                    <m:r>
                      <a:rPr lang="en-US" sz="2400" b="0" i="1" u="none" strike="noStrike" cap="none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⁡(</m:t>
                    </m:r>
                    <m:r>
                      <a:rPr lang="en-US" sz="2400" b="0" i="1" u="none" strike="noStrike" cap="none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𝑐𝑎𝑟</m:t>
                    </m:r>
                    <m:r>
                      <a:rPr lang="en-US" sz="2400" b="0" i="1" u="none" strike="noStrike" cap="none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r>
                      <a:rPr lang="en-US" sz="2400" b="0" i="1" u="none" strike="noStrike" cap="none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𝑜𝑏𝑗𝑒𝑐𝑡</m:t>
                    </m:r>
                    <m:r>
                      <a:rPr lang="en-US" sz="2400" b="0" i="1" u="none" strike="noStrike" cap="none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Dog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Pr</m:t>
                    </m:r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⁡(</m:t>
                    </m:r>
                    <m:r>
                      <a:rPr lang="en-US" sz="2400" i="1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𝑑𝑜𝑔</m:t>
                    </m:r>
                    <m:r>
                      <a:rPr lang="en-US" sz="2400" i="1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|</m:t>
                    </m:r>
                    <m:r>
                      <a:rPr lang="en-US" sz="2400" i="1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𝑜𝑏𝑗𝑒𝑐𝑡</m:t>
                    </m:r>
                    <m:r>
                      <a:rPr lang="en-US" sz="24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Bike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ar-AE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ar-AE" sz="24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dPr>
                          <m:e>
                            <m:r>
                              <a:rPr lang="ar-AE" sz="2400" i="1" dirty="0" err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𝑏𝑖𝑘𝑒</m:t>
                            </m:r>
                          </m:e>
                          <m:e>
                            <m:r>
                              <a:rPr lang="ar-AE" sz="2400" i="1" dirty="0" err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𝑜𝑏𝑗𝑒𝑐𝑡</m:t>
                            </m:r>
                          </m:e>
                        </m:d>
                      </m:e>
                    </m:func>
                  </m:oMath>
                </a14:m>
                <a:br>
                  <a:rPr lang="ar-AE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4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⋮</m:t>
                      </m:r>
                    </m:oMath>
                  </m:oMathPara>
                </a14:m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" name="Google Shape;211;p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77" y="2924953"/>
                <a:ext cx="3258600" cy="1614697"/>
              </a:xfrm>
              <a:prstGeom prst="rect">
                <a:avLst/>
              </a:prstGeom>
              <a:blipFill>
                <a:blip r:embed="rId4"/>
                <a:stretch>
                  <a:fillRect l="-2996" t="-3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212;p9"/>
          <p:cNvSpPr/>
          <p:nvPr/>
        </p:nvSpPr>
        <p:spPr>
          <a:xfrm>
            <a:off x="3646572" y="3080111"/>
            <a:ext cx="443674" cy="443674"/>
          </a:xfrm>
          <a:prstGeom prst="rect">
            <a:avLst/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213;p9"/>
          <p:cNvCxnSpPr/>
          <p:nvPr/>
        </p:nvCxnSpPr>
        <p:spPr>
          <a:xfrm>
            <a:off x="4139952" y="3320988"/>
            <a:ext cx="864096" cy="0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922585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2528</TotalTime>
  <Words>1945</Words>
  <Application>Microsoft Office PowerPoint</Application>
  <PresentationFormat>如螢幕大小 (4:3)</PresentationFormat>
  <Paragraphs>231</Paragraphs>
  <Slides>44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Microsoft JhengHei</vt:lpstr>
      <vt:lpstr>Arial</vt:lpstr>
      <vt:lpstr>Calibri</vt:lpstr>
      <vt:lpstr>Calibri Light</vt:lpstr>
      <vt:lpstr>Cambria Math</vt:lpstr>
      <vt:lpstr>Roboto</vt:lpstr>
      <vt:lpstr>Office 佈景主題</vt:lpstr>
      <vt:lpstr>深度學習智慧應用 Lab 2: YOLO</vt:lpstr>
      <vt:lpstr>Outline</vt:lpstr>
      <vt:lpstr>Introduction</vt:lpstr>
      <vt:lpstr>What is Object Detection</vt:lpstr>
      <vt:lpstr>Method</vt:lpstr>
      <vt:lpstr>Method</vt:lpstr>
      <vt:lpstr>YOLO v1</vt:lpstr>
      <vt:lpstr>Detection</vt:lpstr>
      <vt:lpstr>Grid Cell Classification</vt:lpstr>
      <vt:lpstr>Bounding Box</vt:lpstr>
      <vt:lpstr>Anchor Boxes</vt:lpstr>
      <vt:lpstr>Confidence Score</vt:lpstr>
      <vt:lpstr>IoU (Intersection over Union) </vt:lpstr>
      <vt:lpstr>Non-max suppression</vt:lpstr>
      <vt:lpstr>Prediction Layer (Output)</vt:lpstr>
      <vt:lpstr>Pros and Cons</vt:lpstr>
      <vt:lpstr>YOLO v2</vt:lpstr>
      <vt:lpstr>In YOLO v2</vt:lpstr>
      <vt:lpstr>YOLO v3</vt:lpstr>
      <vt:lpstr>Prediction across scales</vt:lpstr>
      <vt:lpstr>PowerPoint 簡報</vt:lpstr>
      <vt:lpstr>Bounding Box Predictions</vt:lpstr>
      <vt:lpstr>Class Predictions</vt:lpstr>
      <vt:lpstr>Metric</vt:lpstr>
      <vt:lpstr>Metric</vt:lpstr>
      <vt:lpstr>mAP</vt:lpstr>
      <vt:lpstr>Metric</vt:lpstr>
      <vt:lpstr>Augmentation</vt:lpstr>
      <vt:lpstr>What is Image Augmentation?</vt:lpstr>
      <vt:lpstr>What is Image Augmentation?</vt:lpstr>
      <vt:lpstr>Real-Life Examples of Augmentation</vt:lpstr>
      <vt:lpstr>Real-Life Examples of Augmentation</vt:lpstr>
      <vt:lpstr>Why Use Image Augmentation?</vt:lpstr>
      <vt:lpstr>Types of Image Augmentation</vt:lpstr>
      <vt:lpstr>Summary</vt:lpstr>
      <vt:lpstr>Lab 2</vt:lpstr>
      <vt:lpstr>Lab2</vt:lpstr>
      <vt:lpstr>Data Label </vt:lpstr>
      <vt:lpstr>Trainning and inference</vt:lpstr>
      <vt:lpstr>Improvement</vt:lpstr>
      <vt:lpstr>Demo</vt:lpstr>
      <vt:lpstr>Grading</vt:lpstr>
      <vt:lpstr>Deadline</vt:lpstr>
      <vt:lpstr>TAs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</dc:title>
  <dc:creator>user</dc:creator>
  <cp:lastModifiedBy>方淳浲</cp:lastModifiedBy>
  <cp:revision>142</cp:revision>
  <dcterms:created xsi:type="dcterms:W3CDTF">2020-10-25T12:15:45Z</dcterms:created>
  <dcterms:modified xsi:type="dcterms:W3CDTF">2024-11-05T13:37:51Z</dcterms:modified>
</cp:coreProperties>
</file>